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</p:sldIdLst>
  <p:sldSz cy="5143500" cx="9144000"/>
  <p:notesSz cx="6858000" cy="9144000"/>
  <p:embeddedFontLst>
    <p:embeddedFont>
      <p:font typeface="PT Sans Narrow"/>
      <p:regular r:id="rId87"/>
      <p:bold r:id="rId88"/>
    </p:embeddedFont>
    <p:embeddedFont>
      <p:font typeface="Rhodium Libre"/>
      <p:regular r:id="rId89"/>
    </p:embeddedFont>
    <p:embeddedFont>
      <p:font typeface="Open Sans SemiBold"/>
      <p:regular r:id="rId90"/>
      <p:bold r:id="rId91"/>
      <p:italic r:id="rId92"/>
      <p:boldItalic r:id="rId93"/>
    </p:embeddedFont>
    <p:embeddedFont>
      <p:font typeface="Roboto SemiBold"/>
      <p:regular r:id="rId94"/>
      <p:bold r:id="rId95"/>
      <p:italic r:id="rId96"/>
      <p:boldItalic r:id="rId97"/>
    </p:embeddedFont>
    <p:embeddedFont>
      <p:font typeface="Open Sans Medium"/>
      <p:regular r:id="rId98"/>
      <p:bold r:id="rId99"/>
      <p:italic r:id="rId100"/>
      <p:boldItalic r:id="rId101"/>
    </p:embeddedFont>
    <p:embeddedFont>
      <p:font typeface="Open Sans"/>
      <p:regular r:id="rId102"/>
      <p:bold r:id="rId103"/>
      <p:italic r:id="rId104"/>
      <p:boldItalic r:id="rId10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4EE13AD-72EA-40F5-BCBC-4C76167C64C3}">
  <a:tblStyle styleId="{A4EE13AD-72EA-40F5-BCBC-4C76167C64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01E00F8F-82E1-49BF-81DC-684C640DA53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05" Type="http://schemas.openxmlformats.org/officeDocument/2006/relationships/font" Target="fonts/OpenSans-boldItalic.fntdata"/><Relationship Id="rId104" Type="http://schemas.openxmlformats.org/officeDocument/2006/relationships/font" Target="fonts/OpenSans-italic.fntdata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font" Target="fonts/OpenSans-bold.fntdata"/><Relationship Id="rId102" Type="http://schemas.openxmlformats.org/officeDocument/2006/relationships/font" Target="fonts/OpenSans-regular.fntdata"/><Relationship Id="rId101" Type="http://schemas.openxmlformats.org/officeDocument/2006/relationships/font" Target="fonts/OpenSansMedium-boldItalic.fntdata"/><Relationship Id="rId100" Type="http://schemas.openxmlformats.org/officeDocument/2006/relationships/font" Target="fonts/OpenSansMedium-italic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95" Type="http://schemas.openxmlformats.org/officeDocument/2006/relationships/font" Target="fonts/RobotoSemiBold-bold.fntdata"/><Relationship Id="rId94" Type="http://schemas.openxmlformats.org/officeDocument/2006/relationships/font" Target="fonts/RobotoSemiBold-regular.fntdata"/><Relationship Id="rId97" Type="http://schemas.openxmlformats.org/officeDocument/2006/relationships/font" Target="fonts/RobotoSemiBold-boldItalic.fntdata"/><Relationship Id="rId96" Type="http://schemas.openxmlformats.org/officeDocument/2006/relationships/font" Target="fonts/RobotoSemiBold-italic.fntdata"/><Relationship Id="rId11" Type="http://schemas.openxmlformats.org/officeDocument/2006/relationships/slide" Target="slides/slide5.xml"/><Relationship Id="rId99" Type="http://schemas.openxmlformats.org/officeDocument/2006/relationships/font" Target="fonts/OpenSansMedium-bold.fntdata"/><Relationship Id="rId10" Type="http://schemas.openxmlformats.org/officeDocument/2006/relationships/slide" Target="slides/slide4.xml"/><Relationship Id="rId98" Type="http://schemas.openxmlformats.org/officeDocument/2006/relationships/font" Target="fonts/OpenSansMedium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font" Target="fonts/OpenSansSemiBold-bold.fntdata"/><Relationship Id="rId90" Type="http://schemas.openxmlformats.org/officeDocument/2006/relationships/font" Target="fonts/OpenSansSemiBold-regular.fntdata"/><Relationship Id="rId93" Type="http://schemas.openxmlformats.org/officeDocument/2006/relationships/font" Target="fonts/OpenSansSemiBold-boldItalic.fntdata"/><Relationship Id="rId92" Type="http://schemas.openxmlformats.org/officeDocument/2006/relationships/font" Target="fonts/OpenSansSemiBold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84" Type="http://schemas.openxmlformats.org/officeDocument/2006/relationships/slide" Target="slides/slide78.xml"/><Relationship Id="rId83" Type="http://schemas.openxmlformats.org/officeDocument/2006/relationships/slide" Target="slides/slide77.xml"/><Relationship Id="rId86" Type="http://schemas.openxmlformats.org/officeDocument/2006/relationships/slide" Target="slides/slide80.xml"/><Relationship Id="rId85" Type="http://schemas.openxmlformats.org/officeDocument/2006/relationships/slide" Target="slides/slide79.xml"/><Relationship Id="rId88" Type="http://schemas.openxmlformats.org/officeDocument/2006/relationships/font" Target="fonts/PTSansNarrow-bold.fntdata"/><Relationship Id="rId87" Type="http://schemas.openxmlformats.org/officeDocument/2006/relationships/font" Target="fonts/PTSansNarrow-regular.fntdata"/><Relationship Id="rId89" Type="http://schemas.openxmlformats.org/officeDocument/2006/relationships/font" Target="fonts/RhodiumLibre-regular.fntdata"/><Relationship Id="rId80" Type="http://schemas.openxmlformats.org/officeDocument/2006/relationships/slide" Target="slides/slide74.xml"/><Relationship Id="rId82" Type="http://schemas.openxmlformats.org/officeDocument/2006/relationships/slide" Target="slides/slide76.xml"/><Relationship Id="rId81" Type="http://schemas.openxmlformats.org/officeDocument/2006/relationships/slide" Target="slides/slide7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98495ec0c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98495ec0c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1cb88e83c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b1cb88e83c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42e2b82ad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42e2b82ad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11af59d7b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11af59d7b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9dd64411f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9dd64411f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b1cb88e83c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b1cb88e83c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9dd64411f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9dd64411f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b1cb88e83c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b1cb88e83c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74e47f1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74e47f1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74e47f16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74e47f16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98495ec0c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98495ec0c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</a:t>
            </a:r>
            <a:r>
              <a:rPr lang="en"/>
              <a:t>research sits at the intersection of syntax and computation.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Headlines form a unique register — compact, elliptical, yet grammatically structured.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Such forms challenge conventional parsers that rely on full sentence grammar.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Although the study began with Indian English data, we realized the reduction phenomenon transcends variety.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gap — between how reduced syntax works linguistically and how parsers handle it — defines the rationale for my study.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9dd64411f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9dd64411f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11af59d7b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b11af59d7b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1dac1707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1dac1707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9dd64411f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9dd6441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17d1dabb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b17d1dabb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b1cb88e83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b1cb88e83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b1dac1707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b1dac1707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428dfbc53e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428dfbc53e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429699585c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429699585c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428dfbc53e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428dfbc53e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a133854da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a133854da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research sits at the intersection of syntax and computation.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Headlines form a unique register — compact, elliptical, yet grammatically structured.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Such forms challenge conventional parsers that rely on full sentence grammar.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Although the study began with Indian English data, we realized the reduction phenomenon transcends variety.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gap — between how reduced syntax works linguistically and how parsers handle it — defines the rationale for my study.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428dfbc53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428dfbc53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09ed49772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09ed49772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42cb18a61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42cb18a61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b1dac1707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b1dac1707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b1dac1707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b1dac1707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b1dac17071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b1dac1707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42cb18a61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42cb18a61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428dfbc53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428dfbc53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428dfbc53e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428dfbc53e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429699585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429699585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11af59d7b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11af59d7b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3 outlines the main research aim: to construct a framework that can linguistically and computationally interpret reduced syntax in Indian English headlines. It combines linguistic description with parser-based modeling.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429699585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429699585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b11af59d7b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b11af59d7b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98495ec0c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98495ec0c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9dd64411f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9dd6441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b1e103cdf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b1e103cdf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429699585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429699585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429699585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429699585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429699585c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429699585c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74e47f16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74e47f16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09f48b8e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09f48b8e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a133854da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a133854da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3 outlines the main research aim: to construct a framework that can linguistically and computationally interpret reduced syntax in Indian English headlines. It combines linguistic description with parser-based modeling.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42e2b82ad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42e2b82ad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b11af59d7b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b11af59d7b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b1cb88e83c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b1cb88e83c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b1cb88e83c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b1cb88e83c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b11af59d7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b11af59d7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9dd64411ff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9dd64411ff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a133854da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a133854da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a133854da4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a133854da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3a133854da4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3a133854da4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a133854da4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a133854da4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9dd64411f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9dd64411f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aim here is focused and formal: to represent syntactic reduction in a way that can be both linguistically interpretable and computationally processable.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objectives trace a deliberate path — from description, to categorization, to formalization, and finally to computational testing.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a133854da4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a133854da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a133854da4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a133854da4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a133854da4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a133854da4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a133854da4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a133854da4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a133854da4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a133854da4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a133854da4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a133854da4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a133854da4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a133854da4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a133854da4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a133854da4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a133854da4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3a133854da4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a133854da4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3a133854da4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98495ec0c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98495ec0c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a133854da4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a133854da4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a133854da4_1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a133854da4_1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3a133854da4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3a133854da4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a133854da4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a133854da4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3a133854da4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3a133854da4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a133854da4_1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a133854da4_1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3a133854da4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3a133854da4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a133854da4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a133854da4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a133854da4_1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a133854da4_1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a133854da4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a133854da4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3e94f748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3e94f748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b1e103cdf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b1e103cd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b11af59d7b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b11af59d7b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Open Sans Medium"/>
              <a:buChar char="●"/>
              <a:defRPr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○"/>
              <a:defRPr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■"/>
              <a:defRPr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●"/>
              <a:defRPr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○"/>
              <a:defRPr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■"/>
              <a:defRPr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●"/>
              <a:defRPr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○"/>
              <a:defRPr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■"/>
              <a:defRPr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9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8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5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4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5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4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7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8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12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9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6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0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3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3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1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394500" y="163331"/>
            <a:ext cx="8484300" cy="68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26902"/>
              <a:buNone/>
            </a:pPr>
            <a:r>
              <a:rPr lang="en" sz="3680">
                <a:latin typeface="Roboto SemiBold"/>
                <a:ea typeface="Roboto SemiBold"/>
                <a:cs typeface="Roboto SemiBold"/>
                <a:sym typeface="Roboto SemiBold"/>
              </a:rPr>
              <a:t>Parsing Indian English News Headlines</a:t>
            </a:r>
            <a:endParaRPr sz="368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521775" y="1001125"/>
            <a:ext cx="8123400" cy="42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600">
                <a:latin typeface="Roboto SemiBold"/>
                <a:ea typeface="Roboto SemiBold"/>
                <a:cs typeface="Roboto SemiBold"/>
                <a:sym typeface="Roboto SemiBold"/>
              </a:rPr>
              <a:t>Samapika Roy</a:t>
            </a:r>
            <a:endParaRPr sz="26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emiBold"/>
                <a:ea typeface="Roboto SemiBold"/>
                <a:cs typeface="Roboto SemiBold"/>
                <a:sym typeface="Roboto SemiBold"/>
              </a:rPr>
              <a:t>Department of Humanistic Studies</a:t>
            </a:r>
            <a:endParaRPr sz="15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emiBold"/>
                <a:ea typeface="Roboto SemiBold"/>
                <a:cs typeface="Roboto SemiBold"/>
                <a:sym typeface="Roboto SemiBold"/>
              </a:rPr>
              <a:t>Indian Institute of Technology (BHU), Varanasi, India</a:t>
            </a:r>
            <a:endParaRPr sz="15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emiBold"/>
                <a:ea typeface="Roboto SemiBold"/>
                <a:cs typeface="Roboto SemiBold"/>
                <a:sym typeface="Roboto SemiBold"/>
              </a:rPr>
              <a:t>Under the Supervision</a:t>
            </a:r>
            <a:endParaRPr sz="15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SemiBold"/>
                <a:ea typeface="Roboto SemiBold"/>
                <a:cs typeface="Roboto SemiBold"/>
                <a:sym typeface="Roboto SemiBold"/>
              </a:rPr>
              <a:t>Of</a:t>
            </a:r>
            <a:endParaRPr sz="15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SemiBold"/>
                <a:ea typeface="Roboto SemiBold"/>
                <a:cs typeface="Roboto SemiBold"/>
                <a:sym typeface="Roboto SemiBold"/>
              </a:rPr>
              <a:t>Dr. Sukhada</a:t>
            </a:r>
            <a:endParaRPr sz="18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SemiBold"/>
                <a:ea typeface="Roboto SemiBold"/>
                <a:cs typeface="Roboto SemiBold"/>
                <a:sym typeface="Roboto SemiBold"/>
              </a:rPr>
              <a:t>Anil Kumar Singh</a:t>
            </a:r>
            <a:endParaRPr sz="1800"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Research Road Map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Data collection and cleaning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Parsing and error analysis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Transformation guidelines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Computational feature-value representation creation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Comparison of registers in terms of the created representation 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Previous Works on News Headlines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Linguistic Manipulation: An Analysis of How Attitudes are Displayed in News Repor</a:t>
            </a: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ting (</a:t>
            </a: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Nordlund, 2003)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Newspaper Discourse in Theory and Practice (Pajunen,2008)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 Linguistic-Stylistic Analysis of Newspaper Reportage (Agu, 2015)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Tense  in  News Headlines (Hameed, 2008)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uses of the present tense in headlines (Chovanec, 2008)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Of headlines &amp; headlinese: Towards distinctive linguistic and pragmatic genericity (Isani, 2011)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 Brief Study on the Language of Newspaper Headlines Used in “The New Light of Myanmar” (Moe, 2014)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Previous Work on News Headlines:</a:t>
            </a:r>
            <a:endParaRPr b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Automatic extraction of news values from headline text (Alicja Piotrkowicz et al.,2017)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Emotion classification of news headlines using svm (Kirange and Deshmukh, 2012)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Generating headline summary from a document set (Sarkar and Bandyopadhyay, 2005)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Analysis of the Relation Between Stock Price Returns and Headline News Using Text Categorization.(Takahashi, 2007)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Headline Evaluation Experiment Results (Zajic, 2004)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Event-driven Headline Generation (Rui Sun et al., 2015)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Headline Generation based on Statistical Translation (Banko et al., 2000) 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Using Thematic Information in Statistical Headline Generation (Wan, et al., 2003)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Research Gap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Lack of linguistic characterization of English (Indian) NHs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Study of parsers for reduced register structures and text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Absence of formal, category-based mapping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Between canonical and reduced registers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 feature–value schema capturing structural reduction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Absence of syntactico-semantic model that integrates: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Linguistic and computational perspectives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Contributions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AutoNum type="arabicPeriod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NHs corpus: A corpus of ~20,000 headlines of English (</a:t>
            </a: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Indian</a:t>
            </a: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) NHs collected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AutoNum type="arabicPeriod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the NHs data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Study of different structures of NHs and words compositions 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AutoNum type="arabicPeriod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Guideline creation for transformation of reduced structures of NHs 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AutoNum type="arabicPeriod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Categorical and feature-value representation for differences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AutoNum type="arabicPeriod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Qualitative and quantitative comparison of registers</a:t>
            </a:r>
            <a:endParaRPr sz="17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Methodology Overview</a:t>
            </a:r>
            <a:endParaRPr b="0" sz="24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●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Corpus-based study on reduced structures of news headlines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●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Focus on syntactic reduction, structural analysis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●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Analytical framework combining linguistic and computational methods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Data Collection and Cleaning</a:t>
            </a:r>
            <a:endParaRPr b="0" sz="24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Collection: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hodium Libre"/>
              <a:buChar char="○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</a:t>
            </a: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rom online newspapers: </a:t>
            </a: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Hindu, Hindustan Times, and Times of India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○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Manual and automated scraping; filtered for relevance and completeness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○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Corpus size: ~20,000 NHs with more than 3 lakh word tokens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Cleaning</a:t>
            </a: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○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Multiple repetition of the same text- e.g., the word ‘section’, headlines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○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Unwanted text: e.g., names of places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Parser </a:t>
            </a: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Output</a:t>
            </a: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 and Error Analysis</a:t>
            </a:r>
            <a:endParaRPr b="0" sz="24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311700" y="1266325"/>
            <a:ext cx="8520600" cy="3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7579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16"/>
              <a:buFont typeface="Open Sans SemiBold"/>
              <a:buChar char="●"/>
            </a:pPr>
            <a:r>
              <a:rPr lang="en" sz="1716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Parsing with existing parsers : e.g. Stanford Parser</a:t>
            </a:r>
            <a:endParaRPr sz="1716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7579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16"/>
              <a:buFont typeface="Open Sans SemiBold"/>
              <a:buChar char="●"/>
            </a:pPr>
            <a:r>
              <a:rPr lang="en" sz="1716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Compared with </a:t>
            </a:r>
            <a:r>
              <a:rPr lang="en" sz="1716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grammatical structures</a:t>
            </a:r>
            <a:r>
              <a:rPr lang="en" sz="1716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of a language to analyse the errors</a:t>
            </a:r>
            <a:endParaRPr sz="1716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Ex. NH: Boat capsize toll touches 21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Constituency parse output: 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(ROOT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(NP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	(NP </a:t>
            </a:r>
            <a:r>
              <a:rPr lang="en" sz="15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(NNP Boat)</a:t>
            </a: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)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	(NP </a:t>
            </a:r>
            <a:r>
              <a:rPr lang="en" sz="15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(JJ capsize) </a:t>
            </a: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(NN toll) </a:t>
            </a:r>
            <a:r>
              <a:rPr lang="en" sz="15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(NNS touches</a:t>
            </a: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))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	(NP (CD 21))))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Parsing Output and Error Analysis</a:t>
            </a:r>
            <a:endParaRPr b="0" sz="24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311700" y="1266325"/>
            <a:ext cx="8520600" cy="3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Noun tagged as adverbs: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Headline: Men cook up an experience to nibble at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(ROOT (S 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(VP (ADVP </a:t>
            </a:r>
            <a:r>
              <a:rPr lang="en" sz="14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(RB Men)</a:t>
            </a: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) (VB cook) (PRT (RP up))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(NP (DT an) (NN experience))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(S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9144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(VP (TO to) (VP (VB nibble) (PP (IN at))))))))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Parsing </a:t>
            </a: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Output </a:t>
            </a: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and Error Analysis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75" name="Google Shape;175;p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Verbs marked as adjectives: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Headline: Boat capsize toll touches 21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Output: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(ROOT (NP (NP (NNP Boat))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(NP </a:t>
            </a:r>
            <a:r>
              <a:rPr lang="en" sz="150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(JJ capsize)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(NN toll) (NNS touches))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1371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(NP (CD 21))))</a:t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Background &amp; Motivation: Rationale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Headlines compress grammar to deliver maximum meaning with minimal words.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Linguistic parsers, trained on full canonical English, may misinterpret them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Limited research exists on parsing such non-canonical or reduced registers.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Quantitative comparison between the canonical register and the reduced register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Common Parsing Errors Observed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81" name="Google Shape;181;p3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POS misclassification: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Proper nouns as verbs: Delhi rains floods roads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Omitted determiners and auxiliaries confuse parser expectations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Wrong attachment in phrases due to compact syntax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Coordination ambiguity and subject drop issues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>
            <p:ph type="title"/>
          </p:nvPr>
        </p:nvSpPr>
        <p:spPr>
          <a:xfrm>
            <a:off x="311700" y="455718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87" name="Google Shape;187;p33"/>
          <p:cNvSpPr txBox="1"/>
          <p:nvPr>
            <p:ph idx="1" type="body"/>
          </p:nvPr>
        </p:nvSpPr>
        <p:spPr>
          <a:xfrm>
            <a:off x="311700" y="1266325"/>
            <a:ext cx="8520600" cy="36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Corpus details: T</a:t>
            </a: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op 3 English newspapers in India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Audit Bureau of Circulations, compiled by Media Research Users Council (MRUC)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Indian Readership Survey (IRS) 2017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Domain: General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188" name="Google Shape;188;p33"/>
          <p:cNvGraphicFramePr/>
          <p:nvPr/>
        </p:nvGraphicFramePr>
        <p:xfrm>
          <a:off x="382738" y="25458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1541550"/>
                <a:gridCol w="1797450"/>
                <a:gridCol w="2298950"/>
                <a:gridCol w="2588125"/>
              </a:tblGrid>
              <a:tr h="575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Newspapers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The Hindu (TH)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Times of India (TOI)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Hindustan Times (HT)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768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Corpus (2016-17)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</a:t>
                      </a: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,000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1,</a:t>
                      </a: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000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1,</a:t>
                      </a: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000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8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Corpus (2019-20)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1,000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1,000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1,000</a:t>
                      </a:r>
                      <a:endParaRPr sz="13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Dimensions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Morphological analysis: compounding, clipping, and nominalization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Syntactic analysis: ellipsis, omission, inversion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Semantic analysis: idiomatic usage, wordplay, and cultural terms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Register focus: reduced syntax as an adaptive strategy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0" name="Google Shape;200;p3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Rhodium Libre"/>
              <a:buChar char="●"/>
            </a:pPr>
            <a:r>
              <a:rPr lang="en" sz="22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Declarative Headlines</a:t>
            </a:r>
            <a:endParaRPr sz="22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hodium Libre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Statements that relay information, adhere to basic SOV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Examples:</a:t>
            </a:r>
            <a:endParaRPr sz="21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TH: Medical services in Mysuru likely to be hit today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HT: China isolated on Jammu and Kashmir in informal UNSC talks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TOI: Kuldeep Singh Rathore named as chief of Himachal Congress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/>
          <p:nvPr>
            <p:ph type="title"/>
          </p:nvPr>
        </p:nvSpPr>
        <p:spPr>
          <a:xfrm>
            <a:off x="311700" y="243527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6" name="Google Shape;206;p36"/>
          <p:cNvSpPr txBox="1"/>
          <p:nvPr>
            <p:ph idx="1" type="body"/>
          </p:nvPr>
        </p:nvSpPr>
        <p:spPr>
          <a:xfrm>
            <a:off x="109075" y="712700"/>
            <a:ext cx="8843400" cy="4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Interrogative: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 1:</a:t>
            </a: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Simple Interrogatives: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Examples: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TH- Doctors' protest: Will govt. give in on contentious provisions of KPME Bill?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HT: Will Maharashtra Rera’s SRO filter benefit homebuyers eventually?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TOI: What happens to Rishabh Pant now?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 2: Echo questions: Statements, do not involve WH-movement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Examples: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TH: Ranbir Kapoor plays a DJ in Brahmastra? An insider spills the beans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HT- Spielberg’s stand cost Michael Douglas Cannes Glory?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TOI- Maharashtra to bail out 11,000 staffers with fake caste certificates?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2" name="Google Shape;212;p3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Imperative: 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Examples: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Develop scientific temper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  Focus on environment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Exclamative: 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	</a:t>
            </a: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Examples: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Just for the health of it!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        	Catch them young!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8" name="Google Shape;218;p38"/>
          <p:cNvSpPr txBox="1"/>
          <p:nvPr>
            <p:ph idx="1" type="body"/>
          </p:nvPr>
        </p:nvSpPr>
        <p:spPr>
          <a:xfrm>
            <a:off x="171800" y="1266325"/>
            <a:ext cx="8660400" cy="35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2</a:t>
            </a:r>
            <a:r>
              <a:rPr lang="en" sz="15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. </a:t>
            </a: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Types of Tenses: 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Present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19" name="Google Shape;219;p38"/>
          <p:cNvGraphicFramePr/>
          <p:nvPr/>
        </p:nvGraphicFramePr>
        <p:xfrm>
          <a:off x="268900" y="2481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1816075"/>
                <a:gridCol w="67045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Historical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Present (Chovanec, 2008)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30200" lvl="0" marL="45720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Font typeface="Open Sans SemiBold"/>
                        <a:buChar char="●"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UK court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clears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extradition of Dawood's aide Jabir Moti to US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0200" lvl="0" marL="45720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Font typeface="Open Sans SemiBold"/>
                        <a:buChar char="●"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Youth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dies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at police station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Present Continuous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30200" lvl="0" marL="45720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Font typeface="Open Sans SemiBold"/>
                        <a:buChar char="●"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Pinarayi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protecting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encroachers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0200" lvl="0" marL="45720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Font typeface="Open Sans SemiBold"/>
                        <a:buChar char="●"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Rs. 330 cr. towards MNREGA wage payment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pending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25" name="Google Shape;225;p3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Past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26" name="Google Shape;226;p39"/>
          <p:cNvGraphicFramePr/>
          <p:nvPr/>
        </p:nvGraphicFramePr>
        <p:xfrm>
          <a:off x="520125" y="211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1847725"/>
                <a:gridCol w="6571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Simple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Past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30200" lvl="0" marL="45720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Font typeface="Open Sans SemiBold"/>
                        <a:buChar char="●"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Woman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molested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by beauty salon staffer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0200" lvl="0" marL="45720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Font typeface="Open Sans SemiBold"/>
                        <a:buChar char="●"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Two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killed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in gaur attacks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Past Participle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30200" lvl="0" marL="45720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Font typeface="Open Sans SemiBold"/>
                        <a:buChar char="●"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11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bitten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by dogs in Kollam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0200" lvl="0" marL="45720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600"/>
                        <a:buFont typeface="Open Sans SemiBold"/>
                        <a:buChar char="●"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Sandalwood trees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stolen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from C.V. Raman's home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0"/>
          <p:cNvSpPr txBox="1"/>
          <p:nvPr>
            <p:ph type="title"/>
          </p:nvPr>
        </p:nvSpPr>
        <p:spPr>
          <a:xfrm>
            <a:off x="311700" y="211712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32" name="Google Shape;232;p40"/>
          <p:cNvSpPr txBox="1"/>
          <p:nvPr>
            <p:ph idx="1" type="body"/>
          </p:nvPr>
        </p:nvSpPr>
        <p:spPr>
          <a:xfrm>
            <a:off x="311700" y="799625"/>
            <a:ext cx="8520600" cy="4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Future Time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33" name="Google Shape;233;p40"/>
          <p:cNvGraphicFramePr/>
          <p:nvPr/>
        </p:nvGraphicFramePr>
        <p:xfrm>
          <a:off x="550113" y="15150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2216175"/>
                <a:gridCol w="5827600"/>
              </a:tblGrid>
              <a:tr h="1060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Future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(through infinitive)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State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to commission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survey on bonded labour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Statute Bench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to examine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plea against M.M. Mani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60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Using modal verbs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First Rafale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will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land in India by 2019: Trappier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'Congress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will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play it fair'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60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Within a day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1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(Glassman, 2015)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Art workshop concludes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today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Legislature session begins in Belagavi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today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>
            <p:ph type="title"/>
          </p:nvPr>
        </p:nvSpPr>
        <p:spPr>
          <a:xfrm>
            <a:off x="247550" y="2204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0" sz="215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39" name="Google Shape;239;p41"/>
          <p:cNvSpPr txBox="1"/>
          <p:nvPr>
            <p:ph idx="1" type="body"/>
          </p:nvPr>
        </p:nvSpPr>
        <p:spPr>
          <a:xfrm>
            <a:off x="311700" y="667275"/>
            <a:ext cx="8520600" cy="42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Phrasal Verbs</a:t>
            </a: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(</a:t>
            </a: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Garnier &amp; Schmitt, 2015; Liu &amp; Myers, 2018</a:t>
            </a: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)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40" name="Google Shape;240;p41"/>
          <p:cNvGraphicFramePr/>
          <p:nvPr/>
        </p:nvGraphicFramePr>
        <p:xfrm>
          <a:off x="311700" y="1281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3599325"/>
                <a:gridCol w="5107700"/>
              </a:tblGrid>
              <a:tr h="1300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Phrasal Verbs Type 1:</a:t>
                      </a:r>
                      <a:r>
                        <a:rPr lang="en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Intransitive </a:t>
                      </a:r>
                      <a:r>
                        <a:rPr lang="en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PVs.</a:t>
                      </a:r>
                      <a:endParaRPr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Men</a:t>
                      </a:r>
                      <a:r>
                        <a:rPr lang="en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cook up </a:t>
                      </a: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an experience to nibble at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150 volunteers</a:t>
                      </a:r>
                      <a:r>
                        <a:rPr lang="en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clean up </a:t>
                      </a: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Hampankatta area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12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Phrasal Verbs Type 2:</a:t>
                      </a:r>
                      <a:r>
                        <a:rPr lang="en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Transitive PVs.</a:t>
                      </a:r>
                      <a:endParaRPr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Check-dams </a:t>
                      </a:r>
                      <a:r>
                        <a:rPr lang="en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coming up</a:t>
                      </a: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across T.N. at a cost of Rs. 1,000 cr.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Siddha council </a:t>
                      </a:r>
                      <a:r>
                        <a:rPr lang="en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takes up </a:t>
                      </a: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vitiligo cause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7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200000"/>
                        </a:lnSpc>
                        <a:spcBef>
                          <a:spcPts val="1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lang="en">
                          <a:solidFill>
                            <a:srgbClr val="0E101A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Phrasal Prepositional Verbs</a:t>
                      </a:r>
                      <a:endParaRPr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Centre for Defence Studies to be </a:t>
                      </a:r>
                      <a:r>
                        <a:rPr lang="en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set up at </a:t>
                      </a:r>
                      <a:r>
                        <a:rPr lang="en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Andhra University</a:t>
                      </a:r>
                      <a:endParaRPr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Background &amp; Motivation: Context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Examines the syntactic and computational structure of news headlines.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Treats headlines to be in the reduced register marked by reduction and creativity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Understanding reduced syntax relevant for linguistic theory and NLP 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Term Indian English used to refrain from generalized claims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However, it might potentially be generalizable</a:t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46" name="Google Shape;246;p42"/>
          <p:cNvSpPr txBox="1"/>
          <p:nvPr>
            <p:ph idx="1" type="body"/>
          </p:nvPr>
        </p:nvSpPr>
        <p:spPr>
          <a:xfrm>
            <a:off x="311700" y="988075"/>
            <a:ext cx="8520600" cy="3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Word-Formation Processes</a:t>
            </a:r>
            <a:r>
              <a:rPr lang="en" sz="21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endParaRPr sz="21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47" name="Google Shape;247;p42"/>
          <p:cNvGraphicFramePr/>
          <p:nvPr/>
        </p:nvGraphicFramePr>
        <p:xfrm>
          <a:off x="311688" y="1822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3465650"/>
                <a:gridCol w="4918075"/>
              </a:tblGrid>
              <a:tr h="72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Cliticization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Delhi's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pollution levels rise again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72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Clipping (Apocope)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RBI relaxes 26%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cap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for ARCs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72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Abbreviation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Car stolen from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Gzb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man found in vacant plot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72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Acronym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MP Cong gen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secy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dies of Covid-19 after wife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53" name="Google Shape;253;p43"/>
          <p:cNvSpPr txBox="1"/>
          <p:nvPr>
            <p:ph idx="1" type="body"/>
          </p:nvPr>
        </p:nvSpPr>
        <p:spPr>
          <a:xfrm>
            <a:off x="311700" y="1266325"/>
            <a:ext cx="8520600" cy="37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Circumstantial Compounding (</a:t>
            </a: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Morpho-Syntax: Cui et al., 2018):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Coordinative compounds: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■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</a:t>
            </a: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wo constituents generally of the same syntactic category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■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Which bear equal semantic weights. 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Tube panic: 2 wanted for questioning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City beauty floors them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Subordinate compound: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■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Where first constituent, is the modifier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■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Modifies the second constituent, which is the head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Displacement fear grips tribals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Bangladesh promises help to arson victims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59" name="Google Shape;259;p4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60" name="Google Shape;260;p44"/>
          <p:cNvGraphicFramePr/>
          <p:nvPr/>
        </p:nvGraphicFramePr>
        <p:xfrm>
          <a:off x="166875" y="1499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1936425"/>
                <a:gridCol w="6877475"/>
              </a:tblGrid>
              <a:tr h="986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Code-mixing</a:t>
                      </a:r>
                      <a:endParaRPr sz="17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One 'magarmach' down: Badal after Sajjan Kumar sent to jail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7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Scare-Quotes</a:t>
                      </a:r>
                      <a:endParaRPr sz="17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Road map to regaining</a:t>
                      </a:r>
                      <a:r>
                        <a:rPr lang="en" sz="17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 'cleanest' </a:t>
                      </a: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tag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457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Quotes Without Speaker</a:t>
                      </a:r>
                      <a:endParaRPr sz="17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'Aggression, violence are a reality of the world we live in today'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66" name="Google Shape;266;p45"/>
          <p:cNvSpPr txBox="1"/>
          <p:nvPr>
            <p:ph idx="1" type="body"/>
          </p:nvPr>
        </p:nvSpPr>
        <p:spPr>
          <a:xfrm>
            <a:off x="311700" y="1030850"/>
            <a:ext cx="8520600" cy="3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Punctuations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67" name="Google Shape;267;p45"/>
          <p:cNvGraphicFramePr/>
          <p:nvPr/>
        </p:nvGraphicFramePr>
        <p:xfrm>
          <a:off x="311700" y="164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1421775"/>
                <a:gridCol w="7147775"/>
              </a:tblGrid>
              <a:tr h="792150">
                <a:tc rowSpan="4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8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Comma</a:t>
                      </a:r>
                      <a:endParaRPr sz="18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1:  Speech-Speaker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65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Font typeface="Open Sans SemiBold"/>
                        <a:buChar char="●"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Need an NIA unit in Mangaluru, says BSY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7921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2: To conjoin two incidents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65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Font typeface="Open Sans SemiBold"/>
                        <a:buChar char="●"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Amazon to create a million jobs, Goyal takes back criticism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7921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3: Coordinate </a:t>
                      </a: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Conjunction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65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Font typeface="Open Sans SemiBold"/>
                        <a:buChar char="●"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Anurag Sharma thanks policemen, officers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7921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4: Cause-effect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65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Font typeface="Open Sans SemiBold"/>
                        <a:buChar char="●"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Bhalswa landfill fires, smog have residents in chokehold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6"/>
          <p:cNvSpPr txBox="1"/>
          <p:nvPr>
            <p:ph type="title"/>
          </p:nvPr>
        </p:nvSpPr>
        <p:spPr>
          <a:xfrm>
            <a:off x="311700" y="285948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73" name="Google Shape;273;p46"/>
          <p:cNvSpPr txBox="1"/>
          <p:nvPr>
            <p:ph idx="1" type="body"/>
          </p:nvPr>
        </p:nvSpPr>
        <p:spPr>
          <a:xfrm>
            <a:off x="311700" y="945300"/>
            <a:ext cx="8520600" cy="3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Punctuation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74" name="Google Shape;274;p46"/>
          <p:cNvGraphicFramePr/>
          <p:nvPr/>
        </p:nvGraphicFramePr>
        <p:xfrm>
          <a:off x="295551" y="1524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1106625"/>
                <a:gridCol w="7614550"/>
              </a:tblGrid>
              <a:tr h="761350">
                <a:tc rowSpan="4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9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Colon</a:t>
                      </a:r>
                      <a:endParaRPr sz="19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1: Speech-speaker</a:t>
                      </a:r>
                      <a:endParaRPr sz="18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Open Sans SemiBold"/>
                        <a:buChar char="●"/>
                      </a:pPr>
                      <a:r>
                        <a:rPr lang="en" sz="18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Recruitment policy in T.N. flawed: TVK</a:t>
                      </a:r>
                      <a:endParaRPr sz="18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7613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2: Cause-effect</a:t>
                      </a:r>
                      <a:endParaRPr sz="18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Open Sans SemiBold"/>
                        <a:buChar char="●"/>
                      </a:pPr>
                      <a:r>
                        <a:rPr lang="en" sz="18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Misuse of funds: Official held</a:t>
                      </a:r>
                      <a:endParaRPr sz="18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766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3: Topic-Information</a:t>
                      </a:r>
                      <a:endParaRPr sz="18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Open Sans SemiBold"/>
                        <a:buChar char="●"/>
                      </a:pPr>
                      <a:r>
                        <a:rPr lang="en" sz="18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Businessman murder case: no arrests yet</a:t>
                      </a:r>
                      <a:endParaRPr sz="18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1026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4: Topic- Description</a:t>
                      </a:r>
                      <a:endParaRPr sz="18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Open Sans SemiBold"/>
                        <a:buChar char="●"/>
                      </a:pPr>
                      <a:r>
                        <a:rPr lang="en" sz="18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ADHD: The attention question</a:t>
                      </a:r>
                      <a:endParaRPr sz="18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Font typeface="Open Sans SemiBold"/>
                        <a:buChar char="●"/>
                      </a:pPr>
                      <a:r>
                        <a:rPr lang="en" sz="18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Claridge's: The Cookbook</a:t>
                      </a:r>
                      <a:endParaRPr sz="18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0" name="Google Shape;280;p4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Punctuation</a:t>
            </a: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 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81" name="Google Shape;281;p47"/>
          <p:cNvGraphicFramePr/>
          <p:nvPr/>
        </p:nvGraphicFramePr>
        <p:xfrm>
          <a:off x="153426" y="1776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1334775"/>
                <a:gridCol w="7535275"/>
              </a:tblGrid>
              <a:tr h="909500">
                <a:tc row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Semi-Colon</a:t>
                      </a:r>
                      <a:endParaRPr sz="17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1: Incident-result relation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Font typeface="Open Sans SemiBold"/>
                        <a:buChar char="●"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Drunk student rams auto-rickshaws in Chennai; one person killed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40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Type 2: Two incidents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Font typeface="Open Sans SemiBold"/>
                        <a:buChar char="●"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1,969 fishermen traced; search on for another 855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41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7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Ellipses</a:t>
                      </a:r>
                      <a:endParaRPr sz="17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Font typeface="Open Sans SemiBold"/>
                        <a:buChar char="●"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For today's engagement...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Font typeface="Open Sans SemiBold"/>
                        <a:buChar char="●"/>
                      </a:pPr>
                      <a:r>
                        <a:rPr lang="en" sz="17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Let the games begin...</a:t>
                      </a:r>
                      <a:endParaRPr sz="17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8"/>
          <p:cNvSpPr txBox="1"/>
          <p:nvPr>
            <p:ph type="title"/>
          </p:nvPr>
        </p:nvSpPr>
        <p:spPr>
          <a:xfrm>
            <a:off x="311700" y="232922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87" name="Google Shape;287;p48"/>
          <p:cNvSpPr txBox="1"/>
          <p:nvPr>
            <p:ph idx="1" type="body"/>
          </p:nvPr>
        </p:nvSpPr>
        <p:spPr>
          <a:xfrm>
            <a:off x="311700" y="755281"/>
            <a:ext cx="8520600" cy="3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Linguistic Items Dropped: 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288" name="Google Shape;288;p48"/>
          <p:cNvGraphicFramePr/>
          <p:nvPr/>
        </p:nvGraphicFramePr>
        <p:xfrm>
          <a:off x="233000" y="1313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4619025"/>
                <a:gridCol w="4118150"/>
              </a:tblGrid>
              <a:tr h="689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ropping of the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subject</a:t>
                      </a:r>
                      <a:endParaRPr sz="16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Living up to a cinematic tradition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Taking a trip down memory lane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62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Dropping of the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verb</a:t>
                      </a:r>
                      <a:endParaRPr sz="16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Charges against CJI Misra scurrilous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921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Conditional Dropping of </a:t>
                      </a: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Auxiliary</a:t>
                      </a:r>
                      <a:endParaRPr sz="16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Church reformation celebrated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Gujarat govt. is most corrupt: Rahul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1234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Conditional Dropping of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Article 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Same conditions for definite and indefinite articles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Man dies of injuries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 blow to foes, saysEPS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 celebration of Childhood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94" name="Google Shape;294;p4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81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Other linguistics items observed:</a:t>
            </a:r>
            <a:endParaRPr sz="2781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8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 SemiBold"/>
              <a:buChar char="●"/>
            </a:pPr>
            <a:r>
              <a:rPr lang="en" sz="2481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Demonstratives: That, this, these, those</a:t>
            </a:r>
            <a:endParaRPr sz="2481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8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 SemiBold"/>
              <a:buChar char="●"/>
            </a:pPr>
            <a:r>
              <a:rPr lang="en" sz="2481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Quantifiers: Some, every, each</a:t>
            </a:r>
            <a:endParaRPr sz="2481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8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 SemiBold"/>
              <a:buChar char="●"/>
            </a:pPr>
            <a:r>
              <a:rPr lang="en" sz="2481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Complementizers: That, if, whether, for</a:t>
            </a:r>
            <a:endParaRPr sz="2481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8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 SemiBold"/>
              <a:buChar char="●"/>
            </a:pPr>
            <a:r>
              <a:rPr lang="en" sz="2481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Cardinal Noun Phrases- Ex. 11 bitten by dogs in Kollam</a:t>
            </a:r>
            <a:endParaRPr sz="2481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0"/>
          <p:cNvSpPr txBox="1"/>
          <p:nvPr>
            <p:ph type="title"/>
          </p:nvPr>
        </p:nvSpPr>
        <p:spPr>
          <a:xfrm>
            <a:off x="311700" y="222317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Linguistic Analysis of Reduced Structures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0" name="Google Shape;300;p50"/>
          <p:cNvSpPr txBox="1"/>
          <p:nvPr>
            <p:ph idx="1" type="body"/>
          </p:nvPr>
        </p:nvSpPr>
        <p:spPr>
          <a:xfrm>
            <a:off x="161200" y="969375"/>
            <a:ext cx="8844900" cy="39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Rhetorical</a:t>
            </a: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devices used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graphicFrame>
        <p:nvGraphicFramePr>
          <p:cNvPr id="301" name="Google Shape;301;p50"/>
          <p:cNvGraphicFramePr/>
          <p:nvPr/>
        </p:nvGraphicFramePr>
        <p:xfrm>
          <a:off x="311700" y="163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{A4EE13AD-72EA-40F5-BCBC-4C76167C64C3}</a:tableStyleId>
              </a:tblPr>
              <a:tblGrid>
                <a:gridCol w="2630775"/>
                <a:gridCol w="6063625"/>
              </a:tblGrid>
              <a:tr h="837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Personification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Facebook says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technical error caused vulgar translation of Xi Jinping's name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accent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654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Metaphors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It is raining groundnuts 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654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Ambiguity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The </a:t>
                      </a: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lob </a:t>
                      </a: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is here to stay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  <a:tr h="1158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600">
                          <a:solidFill>
                            <a:srgbClr val="0000FF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Puns with homophones</a:t>
                      </a:r>
                      <a:endParaRPr sz="1600">
                        <a:solidFill>
                          <a:srgbClr val="0000FF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Hiding in ‘Plane’ sight.</a:t>
                      </a:r>
                      <a:endParaRPr sz="16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260">
                <a:latin typeface="Open Sans SemiBold"/>
                <a:ea typeface="Open Sans SemiBold"/>
                <a:cs typeface="Open Sans SemiBold"/>
                <a:sym typeface="Open Sans SemiBold"/>
              </a:rPr>
              <a:t>Categorical Representation</a:t>
            </a:r>
            <a:endParaRPr b="0" sz="226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07" name="Google Shape;307;p51"/>
          <p:cNvSpPr txBox="1"/>
          <p:nvPr>
            <p:ph idx="1" type="body"/>
          </p:nvPr>
        </p:nvSpPr>
        <p:spPr>
          <a:xfrm>
            <a:off x="311700" y="990525"/>
            <a:ext cx="8520600" cy="38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●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We classified them into the following broad categories: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Declarative  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Historical Present  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Echo Questions  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Interrogative   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Non-interrogative Wh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Aux Drop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NP Drop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Quotes without speakers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Punctuations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Fragments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Research </a:t>
            </a: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Aims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66325"/>
            <a:ext cx="8520600" cy="35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 understand and analyze the the syntax of news headline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it differs from the full sentence canonical register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Developing feature-value computational representation for NHs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100">
                <a:latin typeface="Open Sans SemiBold"/>
                <a:ea typeface="Open Sans SemiBold"/>
                <a:cs typeface="Open Sans SemiBold"/>
                <a:sym typeface="Open Sans SemiBold"/>
              </a:rPr>
              <a:t>Annotation</a:t>
            </a:r>
            <a:r>
              <a:rPr b="0" lang="en" sz="3100">
                <a:latin typeface="Open Sans SemiBold"/>
                <a:ea typeface="Open Sans SemiBold"/>
                <a:cs typeface="Open Sans SemiBold"/>
                <a:sym typeface="Open Sans SemiBold"/>
              </a:rPr>
              <a:t>: Headlines Classification</a:t>
            </a:r>
            <a:endParaRPr b="0" sz="31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13" name="Google Shape;313;p5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Task: Students given headlines and provided with categories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Map the headlines as per the best fitting categories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Annotators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From various backgrounds were included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Multiple headlines were given from each broad category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Annotation Agreement Result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Cohen’s kappa: Fair agreement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Feature-value Representation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19" name="Google Shape;319;p53"/>
          <p:cNvSpPr txBox="1"/>
          <p:nvPr>
            <p:ph idx="1" type="body"/>
          </p:nvPr>
        </p:nvSpPr>
        <p:spPr>
          <a:xfrm>
            <a:off x="129375" y="1266325"/>
            <a:ext cx="89295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</a:t>
            </a: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reated a syntactico-semantic feature representation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Based on linguistic analysis on NHs corpus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Headline_Structure: Single-line or multi-line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Headline_Type: Fragment or Non-fragment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Fragment_Type: Complex compounds, phrases, or subordinate clauses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Non-Fragment_Type: Declarative, Imperative, interrogative, exclamatory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Structure of the Feature–Value Schema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25" name="Google Shape;325;p5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Features derived from linguistic categories: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Morphological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Tense, aspect, number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Syntactic: Clause type, subject presence, auxiliary omission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Functional: Focus, emphasis, information load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Each headline represented as a set of feature–value pairs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5"/>
          <p:cNvSpPr txBox="1"/>
          <p:nvPr>
            <p:ph type="title"/>
          </p:nvPr>
        </p:nvSpPr>
        <p:spPr>
          <a:xfrm>
            <a:off x="311700" y="445025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260">
                <a:latin typeface="Open Sans SemiBold"/>
                <a:ea typeface="Open Sans SemiBold"/>
                <a:cs typeface="Open Sans SemiBold"/>
                <a:sym typeface="Open Sans SemiBold"/>
              </a:rPr>
              <a:t>Reduced-Canonical Registers: </a:t>
            </a:r>
            <a:endParaRPr b="0" sz="226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260">
                <a:latin typeface="Open Sans SemiBold"/>
                <a:ea typeface="Open Sans SemiBold"/>
                <a:cs typeface="Open Sans SemiBold"/>
                <a:sym typeface="Open Sans SemiBold"/>
              </a:rPr>
              <a:t>Computational Representation</a:t>
            </a:r>
            <a:endParaRPr b="0" sz="226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0" sz="226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31" name="Google Shape;331;p55"/>
          <p:cNvSpPr txBox="1"/>
          <p:nvPr>
            <p:ph idx="1" type="body"/>
          </p:nvPr>
        </p:nvSpPr>
        <p:spPr>
          <a:xfrm>
            <a:off x="311700" y="1690450"/>
            <a:ext cx="8520600" cy="28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Represents syntactic and morphological reductions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terms of feature–value pairs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Represent structural reduction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Through binary and categorical features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Captures information beyond surface structure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Allows formal encoding of reduced register grammar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For linguistic as well as computational purposes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32" name="Google Shape;332;p55"/>
          <p:cNvSpPr txBox="1"/>
          <p:nvPr/>
        </p:nvSpPr>
        <p:spPr>
          <a:xfrm>
            <a:off x="4637200" y="17950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56"/>
          <p:cNvPicPr preferRelativeResize="0"/>
          <p:nvPr/>
        </p:nvPicPr>
        <p:blipFill rotWithShape="1">
          <a:blip r:embed="rId3">
            <a:alphaModFix/>
          </a:blip>
          <a:srcRect b="0" l="0" r="0" t="5186"/>
          <a:stretch/>
        </p:blipFill>
        <p:spPr>
          <a:xfrm>
            <a:off x="153100" y="672375"/>
            <a:ext cx="8693724" cy="4707174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56"/>
          <p:cNvSpPr txBox="1"/>
          <p:nvPr/>
        </p:nvSpPr>
        <p:spPr>
          <a:xfrm>
            <a:off x="231925" y="61625"/>
            <a:ext cx="8254200" cy="7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260">
                <a:solidFill>
                  <a:schemeClr val="accen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Feature-Value Model Phase II</a:t>
            </a:r>
            <a:endParaRPr sz="2260">
              <a:solidFill>
                <a:schemeClr val="accen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313" y="0"/>
            <a:ext cx="70993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2525" y="244450"/>
            <a:ext cx="610799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3" name="Google Shape;353;p59"/>
          <p:cNvGraphicFramePr/>
          <p:nvPr/>
        </p:nvGraphicFramePr>
        <p:xfrm>
          <a:off x="123825" y="70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{01E00F8F-82E1-49BF-81DC-684C640DA53A}</a:tableStyleId>
              </a:tblPr>
              <a:tblGrid>
                <a:gridCol w="1771650"/>
                <a:gridCol w="2028825"/>
                <a:gridCol w="990600"/>
                <a:gridCol w="4105275"/>
              </a:tblGrid>
              <a:tr h="279400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Punctuation_Type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(Punct_Type)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Comma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com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If Headline consists of a comma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</a:tr>
              <a:tr h="2794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Colon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col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If Headline consists of a colon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</a:tr>
              <a:tr h="2794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Semi-colon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scol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If Headline consists of a semi-colon</a:t>
                      </a:r>
                      <a:endParaRPr sz="1200"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354" name="Google Shape;354;p59"/>
          <p:cNvSpPr txBox="1"/>
          <p:nvPr/>
        </p:nvSpPr>
        <p:spPr>
          <a:xfrm>
            <a:off x="520250" y="24830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Open Sans SemiBold"/>
                <a:ea typeface="Open Sans SemiBold"/>
                <a:cs typeface="Open Sans SemiBold"/>
                <a:sym typeface="Open Sans SemiBold"/>
              </a:rPr>
              <a:t>Annotation:</a:t>
            </a:r>
            <a:r>
              <a:rPr b="0" lang="en" sz="3000">
                <a:latin typeface="Open Sans SemiBold"/>
                <a:ea typeface="Open Sans SemiBold"/>
                <a:cs typeface="Open Sans SemiBold"/>
                <a:sym typeface="Open Sans SemiBold"/>
              </a:rPr>
              <a:t> Phase II</a:t>
            </a:r>
            <a:endParaRPr b="0" sz="30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60" name="Google Shape;360;p6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Annotators given data to annotate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Covering different headline constructions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Detailed information about categories 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same number of headlines covering various differences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annotators were linguists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Cohen’s kappa: 80.65%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Indicating still some limitations remained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6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900">
                <a:latin typeface="Open Sans SemiBold"/>
                <a:ea typeface="Open Sans SemiBold"/>
                <a:cs typeface="Open Sans SemiBold"/>
                <a:sym typeface="Open Sans SemiBold"/>
              </a:rPr>
              <a:t>Feature-Value Annotation Model</a:t>
            </a:r>
            <a:endParaRPr b="0" sz="29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66" name="Google Shape;366;p6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Pattern: 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For fragments: 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H_Structure;H_Type; Fragment_Type;Phrase_Type;D_Clauses_Type 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For Non-fragments:   H_Structure;H_Type;Non-Fragment_Type;subj_drop;V_Drop;Tense_type;Voice_Type;Speech_Type;Question_Type ;Punct_Type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Examples: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 SemiBold"/>
              <a:buChar char="●"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Fragment: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 SemiBold"/>
              <a:buChar char="○"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Vegetable Dip: sl;frag;ph;cc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 SemiBold"/>
              <a:buChar char="○"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Women on top: sl;frag;ph;snp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 SemiBold"/>
              <a:buChar char="●"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Non-Fragment: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 SemiBold"/>
              <a:buChar char="○"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11 bitten by dog in Kollam: sl;nfrag;dec;nsubj;aux_drop;pstprt;pas;s_indir;0;0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Open Sans SemiBold"/>
              <a:buChar char="○"/>
            </a:pPr>
            <a:r>
              <a:rPr lang="en" sz="13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Ryot killed by cow vigilantes, says family: sl;nfrag;dec;nsubj;aux_drop;spst;pas;s_indir;0;com</a:t>
            </a:r>
            <a:endParaRPr sz="13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Research </a:t>
            </a: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Objectives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266325"/>
            <a:ext cx="8520600" cy="35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Identify structural and morpho-syntactic features of reduced syntax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Compare reduced structures with their canonical equivalents.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Formulate a category-based description of these contrasts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Develop a feature–value schema to encode them formally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Using computational schema to quantitatively analyze the differences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Between the two registers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Comparison</a:t>
            </a:r>
            <a:endParaRPr b="0" sz="24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72" name="Google Shape;372;p62"/>
          <p:cNvSpPr txBox="1"/>
          <p:nvPr>
            <p:ph idx="1" type="body"/>
          </p:nvPr>
        </p:nvSpPr>
        <p:spPr>
          <a:xfrm>
            <a:off x="311700" y="1266325"/>
            <a:ext cx="43314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SemiBold"/>
                <a:ea typeface="Open Sans SemiBold"/>
                <a:cs typeface="Open Sans SemiBold"/>
                <a:sym typeface="Open Sans SemiBold"/>
              </a:rPr>
              <a:t>Feature-value Phase I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Font typeface="Open Sans SemiBold"/>
              <a:buChar char="●"/>
            </a:pPr>
            <a:r>
              <a:rPr lang="en" sz="1400">
                <a:latin typeface="Open Sans SemiBold"/>
                <a:ea typeface="Open Sans SemiBold"/>
                <a:cs typeface="Open Sans SemiBold"/>
                <a:sym typeface="Open Sans SemiBold"/>
              </a:rPr>
              <a:t>Flat categorization based on manual annotation</a:t>
            </a:r>
            <a:endParaRPr sz="14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Char char="●"/>
            </a:pPr>
            <a:r>
              <a:rPr lang="en" sz="1400">
                <a:latin typeface="Open Sans SemiBold"/>
                <a:ea typeface="Open Sans SemiBold"/>
                <a:cs typeface="Open Sans SemiBold"/>
                <a:sym typeface="Open Sans SemiBold"/>
              </a:rPr>
              <a:t>Had only 10 broadly classified categories and no sub-categories</a:t>
            </a:r>
            <a:endParaRPr sz="14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 SemiBold"/>
              <a:buChar char="●"/>
            </a:pPr>
            <a:r>
              <a:rPr lang="en" sz="1400">
                <a:latin typeface="Open Sans SemiBold"/>
                <a:ea typeface="Open Sans SemiBold"/>
                <a:cs typeface="Open Sans SemiBold"/>
                <a:sym typeface="Open Sans SemiBold"/>
              </a:rPr>
              <a:t>Simplified</a:t>
            </a:r>
            <a:endParaRPr sz="14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73" name="Google Shape;373;p62"/>
          <p:cNvSpPr txBox="1"/>
          <p:nvPr>
            <p:ph idx="1" type="body"/>
          </p:nvPr>
        </p:nvSpPr>
        <p:spPr>
          <a:xfrm>
            <a:off x="4883700" y="1229875"/>
            <a:ext cx="4260300" cy="3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 SemiBold"/>
                <a:ea typeface="Open Sans SemiBold"/>
                <a:cs typeface="Open Sans SemiBold"/>
                <a:sym typeface="Open Sans SemiBold"/>
              </a:rPr>
              <a:t>Feature-value Phase II</a:t>
            </a:r>
            <a:endParaRPr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Font typeface="Open Sans SemiBold"/>
              <a:buChar char="●"/>
            </a:pPr>
            <a:r>
              <a:rPr lang="en" sz="1500">
                <a:latin typeface="Open Sans SemiBold"/>
                <a:ea typeface="Open Sans SemiBold"/>
                <a:cs typeface="Open Sans SemiBold"/>
                <a:sym typeface="Open Sans SemiBold"/>
              </a:rPr>
              <a:t>Feature–value hierarchy allowing nested relations</a:t>
            </a:r>
            <a:endParaRPr sz="1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pen Sans SemiBold"/>
              <a:buChar char="●"/>
            </a:pPr>
            <a:r>
              <a:rPr lang="en" sz="1500">
                <a:latin typeface="Open Sans SemiBold"/>
                <a:ea typeface="Open Sans SemiBold"/>
                <a:cs typeface="Open Sans SemiBold"/>
                <a:sym typeface="Open Sans SemiBold"/>
              </a:rPr>
              <a:t>Have 13 Categories and sub-categories</a:t>
            </a:r>
            <a:endParaRPr sz="150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Open Sans SemiBold"/>
              <a:buChar char="●"/>
            </a:pPr>
            <a:r>
              <a:rPr lang="en" sz="1500">
                <a:latin typeface="Open Sans SemiBold"/>
                <a:ea typeface="Open Sans SemiBold"/>
                <a:cs typeface="Open Sans SemiBold"/>
                <a:sym typeface="Open Sans SemiBold"/>
              </a:rPr>
              <a:t>Detailed</a:t>
            </a:r>
            <a:endParaRPr sz="1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3"/>
          <p:cNvSpPr txBox="1"/>
          <p:nvPr>
            <p:ph type="title"/>
          </p:nvPr>
        </p:nvSpPr>
        <p:spPr>
          <a:xfrm>
            <a:off x="311700" y="434332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Guideline Creation for </a:t>
            </a: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Canonical</a:t>
            </a:r>
            <a:r>
              <a:rPr b="0" lang="en" sz="2400">
                <a:latin typeface="Open Sans SemiBold"/>
                <a:ea typeface="Open Sans SemiBold"/>
                <a:cs typeface="Open Sans SemiBold"/>
                <a:sym typeface="Open Sans SemiBold"/>
              </a:rPr>
              <a:t> Construction of NHs </a:t>
            </a:r>
            <a:endParaRPr b="0" sz="24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79" name="Google Shape;379;p63"/>
          <p:cNvSpPr txBox="1"/>
          <p:nvPr>
            <p:ph idx="1" type="body"/>
          </p:nvPr>
        </p:nvSpPr>
        <p:spPr>
          <a:xfrm>
            <a:off x="311700" y="990524"/>
            <a:ext cx="8520600" cy="3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Guideline creation: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Covering the various structures of NHs found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From linguistic analysis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Condition: If headlines are in present tense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 1: Singular verbs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Solution: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Change verb to either present continuous or past construction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Depending on the occurrence of event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Guidelines Contd.</a:t>
            </a:r>
            <a:endParaRPr b="0" sz="37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85" name="Google Shape;385;p6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 1: Singular verbs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 1.a.: Regular verbs: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Art workshop concludes today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Art workshop is concluding  today  	 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 1.b.: Irregular verbs: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Woman passenger falls to death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 Woman passenger fell to death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700">
                <a:latin typeface="Open Sans SemiBold"/>
                <a:ea typeface="Open Sans SemiBold"/>
                <a:cs typeface="Open Sans SemiBold"/>
                <a:sym typeface="Open Sans SemiBold"/>
              </a:rPr>
              <a:t>Guideline Contd.</a:t>
            </a:r>
            <a:endParaRPr b="0" sz="27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91" name="Google Shape;391;p6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Open Sans SemiBold"/>
              <a:buChar char="●"/>
            </a:pPr>
            <a:r>
              <a:rPr lang="en" sz="21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 2: Plural verbs:</a:t>
            </a:r>
            <a:endParaRPr sz="21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Solution: Change verb to past tense for past events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Open Sans SemiBold"/>
              <a:buChar char="●"/>
            </a:pPr>
            <a:r>
              <a:rPr lang="en" sz="21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 2.a.: Plural_regular verbs</a:t>
            </a:r>
            <a:endParaRPr sz="21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ICC nod for independent director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ICC noded for independent director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Open Sans SemiBold"/>
              <a:buChar char="●"/>
            </a:pPr>
            <a:r>
              <a:rPr lang="en" sz="21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Type 2.b.: Plural_irregular verbs</a:t>
            </a:r>
            <a:endParaRPr sz="21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Hospitals come under attack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Hospitals came under attack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6"/>
          <p:cNvSpPr txBox="1"/>
          <p:nvPr>
            <p:ph idx="1" type="body"/>
          </p:nvPr>
        </p:nvSpPr>
        <p:spPr>
          <a:xfrm>
            <a:off x="311700" y="1266325"/>
            <a:ext cx="8520600" cy="37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Parallel corpus of 4,000 (approx.) NHs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Grammatically transformed </a:t>
            </a: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canonical</a:t>
            </a: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forms 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Manually aligned and validated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Enables supervised training and evaluation of parser adaptation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●"/>
            </a:pPr>
            <a:r>
              <a:rPr lang="en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Examples: </a:t>
            </a:r>
            <a:endParaRPr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Past: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■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Church reformation celebrated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■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church reformation was celebrated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○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Present: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■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Rajini app crosses 1 lakh downloads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 SemiBold"/>
              <a:buChar char="■"/>
            </a:pPr>
            <a:r>
              <a:rPr lang="en" sz="18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Rajini app crossed 1 lakh downloads</a:t>
            </a:r>
            <a:endParaRPr sz="18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397" name="Google Shape;397;p6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900">
                <a:latin typeface="Open Sans SemiBold"/>
                <a:ea typeface="Open Sans SemiBold"/>
                <a:cs typeface="Open Sans SemiBold"/>
                <a:sym typeface="Open Sans SemiBold"/>
              </a:rPr>
              <a:t>Parallel Corpus</a:t>
            </a:r>
            <a:endParaRPr b="0" sz="29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Another Look at the Parallel Corpus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403" name="Google Shape;403;p67"/>
          <p:cNvSpPr txBox="1"/>
          <p:nvPr>
            <p:ph idx="1" type="body"/>
          </p:nvPr>
        </p:nvSpPr>
        <p:spPr>
          <a:xfrm>
            <a:off x="311700" y="1075375"/>
            <a:ext cx="8520600" cy="3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●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On closer inspection, we found: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Converted ‘canonical’ forms were not really canonical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Missing some elements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■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Not full sentences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■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almost all cases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●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First goal of then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 make them really canonical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As full sentences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Wherever enough context for morphosyntactic interpretation possible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●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Otherwise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Leave them as they are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So they don’t adversely affect the last and most important part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Of this work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6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Conversion to Truly Canonical Forms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409" name="Google Shape;409;p68"/>
          <p:cNvSpPr txBox="1"/>
          <p:nvPr>
            <p:ph idx="1" type="body"/>
          </p:nvPr>
        </p:nvSpPr>
        <p:spPr>
          <a:xfrm>
            <a:off x="311700" y="1075375"/>
            <a:ext cx="8520600" cy="3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 avoid delay, tried to use LLMs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Iteratively refined instructions as prompts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Using multiple LLMs: Free versions from browsers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Prompt, input and output limits caused problems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Instructions had to be repeatedly given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Many problems in the process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Ultimately able to convert after several iterations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Fast manual inspection after each batch and every iteration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Took almost as long as manual conversion would have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Further Checking of Alignment of Converted Batches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415" name="Google Shape;415;p69"/>
          <p:cNvSpPr txBox="1"/>
          <p:nvPr>
            <p:ph idx="1" type="body"/>
          </p:nvPr>
        </p:nvSpPr>
        <p:spPr>
          <a:xfrm>
            <a:off x="311700" y="1075375"/>
            <a:ext cx="8520600" cy="3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Limitations of batch-wise conversion and multiple iterations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Ensuring alignment took time and some manual work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Final checking of converted forms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Manual correction in some cases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At the end, truly parallel corpus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Reduced (NH) versions to canonical versions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Used this very good quality resource as the base for further work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7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Starting with Created Feature-Value Representation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421" name="Google Shape;421;p70"/>
          <p:cNvSpPr txBox="1"/>
          <p:nvPr>
            <p:ph idx="1" type="body"/>
          </p:nvPr>
        </p:nvSpPr>
        <p:spPr>
          <a:xfrm>
            <a:off x="311700" y="1075375"/>
            <a:ext cx="8520600" cy="3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Using manually created feature-value representation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Of register differences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Converted to JSON schema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Further extensive refinement of the schema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Based on the very good quality register-parallel corpus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Used the much better Stanza parser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Does both </a:t>
            </a: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constituency</a:t>
            </a: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and dependency parsing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Both kinds of parses created for the complete corpus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○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Reduced versions and canonical versions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7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Feature Extraction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427" name="Google Shape;427;p71"/>
          <p:cNvSpPr txBox="1"/>
          <p:nvPr>
            <p:ph idx="1" type="body"/>
          </p:nvPr>
        </p:nvSpPr>
        <p:spPr>
          <a:xfrm>
            <a:off x="311700" y="1075375"/>
            <a:ext cx="8520600" cy="3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Using the parsed (constituency and dependency)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Features extracted by a Python project created for this purpose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Quantitative differences in terms of refined feature-value schema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Tabular data about the register differences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1155C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Most importantly</a:t>
            </a:r>
            <a:endParaRPr sz="1900">
              <a:solidFill>
                <a:srgbClr val="1155CC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1155C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Instead of thinking in terms of parser ‘errors’</a:t>
            </a:r>
            <a:endParaRPr sz="1900">
              <a:solidFill>
                <a:srgbClr val="1155CC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1155C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We focused on the register differences</a:t>
            </a:r>
            <a:endParaRPr sz="1900">
              <a:solidFill>
                <a:srgbClr val="1155CC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1155C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Reason: The ‘errors’ are mostly register differences</a:t>
            </a:r>
            <a:endParaRPr sz="1900">
              <a:solidFill>
                <a:srgbClr val="1155CC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1155C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There may be </a:t>
            </a:r>
            <a:r>
              <a:rPr lang="en" sz="1900">
                <a:solidFill>
                  <a:srgbClr val="1155C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genuine</a:t>
            </a:r>
            <a:r>
              <a:rPr lang="en" sz="1900">
                <a:solidFill>
                  <a:srgbClr val="1155C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errors too, obviously</a:t>
            </a:r>
            <a:endParaRPr sz="1900">
              <a:solidFill>
                <a:srgbClr val="1155CC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1155CC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But it is not fruitful to think in terms of these</a:t>
            </a:r>
            <a:endParaRPr sz="1900">
              <a:solidFill>
                <a:srgbClr val="1155CC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Open Sans SemiBold"/>
                <a:ea typeface="Open Sans SemiBold"/>
                <a:cs typeface="Open Sans SemiBold"/>
                <a:sym typeface="Open Sans SemiBold"/>
              </a:rPr>
              <a:t>Research Questions</a:t>
            </a:r>
            <a:endParaRPr b="0" sz="30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AutoNum type="arabicPeriod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are the morphosyntactic characteristics of news headlines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Reduced register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AutoNum type="arabicPeriod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do existing parsers interpret such reduced syntactic forms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AutoNum type="arabicPeriod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How can reduced syntax be represented computationally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 understand the register differences 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Open Sans SemiBold"/>
              <a:buChar char="○"/>
            </a:pPr>
            <a:r>
              <a:rPr lang="en" sz="17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To possibly improve parser performance</a:t>
            </a:r>
            <a:endParaRPr sz="17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Further Refinement of the Schema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433" name="Google Shape;433;p72"/>
          <p:cNvSpPr txBox="1"/>
          <p:nvPr>
            <p:ph idx="1" type="body"/>
          </p:nvPr>
        </p:nvSpPr>
        <p:spPr>
          <a:xfrm>
            <a:off x="311700" y="1075375"/>
            <a:ext cx="8520600" cy="3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Using the results obtained from the previous step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Kinds of missing differences extracted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Used to further refine the schema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Several iterations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Open Sans SemiBold"/>
              <a:buChar char="●"/>
            </a:pPr>
            <a:r>
              <a:rPr lang="en" sz="20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But much faster this time using custom Python code</a:t>
            </a:r>
            <a:endParaRPr sz="20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Visualization of Results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439" name="Google Shape;439;p73"/>
          <p:cNvSpPr txBox="1"/>
          <p:nvPr>
            <p:ph idx="1" type="body"/>
          </p:nvPr>
        </p:nvSpPr>
        <p:spPr>
          <a:xfrm>
            <a:off x="311700" y="1075375"/>
            <a:ext cx="8520600" cy="3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Finally, using the refined schema and extracted quantitative differences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Number of visualizations created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Purpose being to get analytical insights about the register differences 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Could validate/contradict some/all of theoretical observations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In past work and in this work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74"/>
          <p:cNvSpPr txBox="1"/>
          <p:nvPr>
            <p:ph type="title"/>
          </p:nvPr>
        </p:nvSpPr>
        <p:spPr>
          <a:xfrm>
            <a:off x="343515" y="222317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Global Feature Distribution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45" name="Google Shape;445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8062" y="746615"/>
            <a:ext cx="6784660" cy="422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Parse-Type Comparison: </a:t>
            </a: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All Feature-Value Pairs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51" name="Google Shape;451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477" y="1057025"/>
            <a:ext cx="7899023" cy="393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6"/>
          <p:cNvSpPr txBox="1"/>
          <p:nvPr>
            <p:ph type="title"/>
          </p:nvPr>
        </p:nvSpPr>
        <p:spPr>
          <a:xfrm>
            <a:off x="354125" y="148079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Top Feature-Value Transformations: All Pairs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57" name="Google Shape;457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8964" y="721275"/>
            <a:ext cx="5565901" cy="428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77"/>
          <p:cNvSpPr txBox="1"/>
          <p:nvPr>
            <p:ph type="title"/>
          </p:nvPr>
        </p:nvSpPr>
        <p:spPr>
          <a:xfrm>
            <a:off x="311700" y="264737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Canonical vs. Reduced: Diversity 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63" name="Google Shape;463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6800" y="860050"/>
            <a:ext cx="5470449" cy="4129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78"/>
          <p:cNvSpPr txBox="1"/>
          <p:nvPr>
            <p:ph type="title"/>
          </p:nvPr>
        </p:nvSpPr>
        <p:spPr>
          <a:xfrm>
            <a:off x="311700" y="275343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Cross-Dimensional Feature-Value Distribution: HT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69" name="Google Shape;469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585" y="1463902"/>
            <a:ext cx="8991601" cy="2963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79"/>
          <p:cNvSpPr txBox="1"/>
          <p:nvPr>
            <p:ph type="title"/>
          </p:nvPr>
        </p:nvSpPr>
        <p:spPr>
          <a:xfrm>
            <a:off x="311700" y="275343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Feature-Value Pair Coverage Across Dimensions: HT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75" name="Google Shape;475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370" y="811575"/>
            <a:ext cx="7697526" cy="417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0"/>
          <p:cNvSpPr txBox="1"/>
          <p:nvPr>
            <p:ph type="title"/>
          </p:nvPr>
        </p:nvSpPr>
        <p:spPr>
          <a:xfrm>
            <a:off x="311700" y="275343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Global F-V Distribution: HT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81" name="Google Shape;481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025" y="895375"/>
            <a:ext cx="6584003" cy="40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81"/>
          <p:cNvSpPr txBox="1"/>
          <p:nvPr>
            <p:ph type="title"/>
          </p:nvPr>
        </p:nvSpPr>
        <p:spPr>
          <a:xfrm>
            <a:off x="311700" y="275343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Canonical-Reduced Value Diversity: HT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87" name="Google Shape;487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941" y="681475"/>
            <a:ext cx="5746176" cy="430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Open Sans SemiBold"/>
                <a:ea typeface="Open Sans SemiBold"/>
                <a:cs typeface="Open Sans SemiBold"/>
                <a:sym typeface="Open Sans SemiBold"/>
              </a:rPr>
              <a:t>Scope and Limitations</a:t>
            </a:r>
            <a:endParaRPr b="0" sz="30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Focus on English (Indian) headlines published in national newspapers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○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Excludes other reduced registers: Slides with bullet points (this one!)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○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Non-standard (reduced) registers: Social media, microblogging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 to morphosyntactic features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Qualitative and quantitative comparative analysis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2"/>
          <p:cNvSpPr txBox="1"/>
          <p:nvPr>
            <p:ph type="title"/>
          </p:nvPr>
        </p:nvSpPr>
        <p:spPr>
          <a:xfrm>
            <a:off x="311700" y="275343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Cross-Dimensional Feature-Value Distribution: TH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93" name="Google Shape;493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5143"/>
            <a:ext cx="8839204" cy="2913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83"/>
          <p:cNvSpPr txBox="1"/>
          <p:nvPr>
            <p:ph type="title"/>
          </p:nvPr>
        </p:nvSpPr>
        <p:spPr>
          <a:xfrm>
            <a:off x="311700" y="275343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Feature-Value Pair Coverage Across Dimensions: TH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499" name="Google Shape;499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550" y="1039696"/>
            <a:ext cx="7050895" cy="3855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84"/>
          <p:cNvSpPr txBox="1"/>
          <p:nvPr>
            <p:ph type="title"/>
          </p:nvPr>
        </p:nvSpPr>
        <p:spPr>
          <a:xfrm>
            <a:off x="311700" y="275343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Global F-V Distribution: TH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05" name="Google Shape;505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292" y="912350"/>
            <a:ext cx="6488550" cy="403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5"/>
          <p:cNvSpPr txBox="1"/>
          <p:nvPr>
            <p:ph type="title"/>
          </p:nvPr>
        </p:nvSpPr>
        <p:spPr>
          <a:xfrm>
            <a:off x="311700" y="275343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Canonical-Reduced Value Diversity: TH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11" name="Google Shape;51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4375" y="715275"/>
            <a:ext cx="5682575" cy="427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6"/>
          <p:cNvSpPr txBox="1"/>
          <p:nvPr>
            <p:ph type="title"/>
          </p:nvPr>
        </p:nvSpPr>
        <p:spPr>
          <a:xfrm>
            <a:off x="311700" y="275343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Cross-Dimensional Feature-Value Distribution: TOI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17" name="Google Shape;517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5143"/>
            <a:ext cx="8839204" cy="2913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87"/>
          <p:cNvSpPr txBox="1"/>
          <p:nvPr>
            <p:ph type="title"/>
          </p:nvPr>
        </p:nvSpPr>
        <p:spPr>
          <a:xfrm>
            <a:off x="311700" y="222317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Feature-Value Pair Coverage Across Dimensions: TOI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23" name="Google Shape;523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500" y="790100"/>
            <a:ext cx="7699200" cy="418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88"/>
          <p:cNvSpPr txBox="1"/>
          <p:nvPr>
            <p:ph type="title"/>
          </p:nvPr>
        </p:nvSpPr>
        <p:spPr>
          <a:xfrm>
            <a:off x="311700" y="169291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Top </a:t>
            </a: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Global F-V Distribution: TOI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29" name="Google Shape;529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150" y="849975"/>
            <a:ext cx="6668851" cy="415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89"/>
          <p:cNvSpPr txBox="1"/>
          <p:nvPr>
            <p:ph type="title"/>
          </p:nvPr>
        </p:nvSpPr>
        <p:spPr>
          <a:xfrm>
            <a:off x="311700" y="158686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Canonical-Reduced Value Diversity: TOI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535" name="Google Shape;535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8375" y="573050"/>
            <a:ext cx="5831025" cy="44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9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Observations from the Results: Refined Schema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541" name="Google Shape;541;p90"/>
          <p:cNvSpPr txBox="1"/>
          <p:nvPr>
            <p:ph idx="1" type="body"/>
          </p:nvPr>
        </p:nvSpPr>
        <p:spPr>
          <a:xfrm>
            <a:off x="311700" y="1075375"/>
            <a:ext cx="8520600" cy="3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As can be seen from the previous visualizations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Global (all newspaper data combined)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And individual newspapers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Results are almost the same in terms of visualizations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This means the register differences are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Systematic, irrespective of the newspaper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same kinds of F-V differences appear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And in the same distributions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9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600">
                <a:latin typeface="Open Sans SemiBold"/>
                <a:ea typeface="Open Sans SemiBold"/>
                <a:cs typeface="Open Sans SemiBold"/>
                <a:sym typeface="Open Sans SemiBold"/>
              </a:rPr>
              <a:t>Conclusion</a:t>
            </a:r>
            <a:endParaRPr b="0" sz="26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547" name="Google Shape;547;p91"/>
          <p:cNvSpPr txBox="1"/>
          <p:nvPr>
            <p:ph idx="1" type="body"/>
          </p:nvPr>
        </p:nvSpPr>
        <p:spPr>
          <a:xfrm>
            <a:off x="311700" y="1075375"/>
            <a:ext cx="8520600" cy="37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results validate the past theoretical studies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About register differences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Same kinds of differences observed from quantitative comparison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And analysis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Visualizations demonstrate this very clearly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experimental design can be used for other registers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●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Results likely to be generalizable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Open Sans SemiBold"/>
              <a:buChar char="○"/>
            </a:pPr>
            <a:r>
              <a:rPr lang="en" sz="19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But need more detailed checking in future work</a:t>
            </a:r>
            <a:endParaRPr sz="19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Open Sans SemiBold"/>
                <a:ea typeface="Open Sans SemiBold"/>
                <a:cs typeface="Open Sans SemiBold"/>
                <a:sym typeface="Open Sans SemiBold"/>
              </a:rPr>
              <a:t>Benefits of the Research</a:t>
            </a:r>
            <a:endParaRPr b="0" sz="30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language resources may be used for register comparisons 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Preparation of parallel data of registers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Extracting morphosyntactic information from such data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Correct labeling of grammatical categories of reduced registers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Designing representations of morphosyntactic difference between registers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For better Information Retrieval systems for non-canonical registers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Machine Translation and other NLP applications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92"/>
          <p:cNvSpPr txBox="1"/>
          <p:nvPr>
            <p:ph idx="1" type="body"/>
          </p:nvPr>
        </p:nvSpPr>
        <p:spPr>
          <a:xfrm>
            <a:off x="311700" y="290575"/>
            <a:ext cx="8520600" cy="42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latin typeface="Rhodium Libre"/>
              <a:ea typeface="Rhodium Libre"/>
              <a:cs typeface="Rhodium Libre"/>
              <a:sym typeface="Rhodium Libre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200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 b="1" sz="4200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latin typeface="Open Sans SemiBold"/>
                <a:ea typeface="Open Sans SemiBold"/>
                <a:cs typeface="Open Sans SemiBold"/>
                <a:sym typeface="Open Sans SemiBold"/>
              </a:rPr>
              <a:t>Structure of the Thesis</a:t>
            </a:r>
            <a:endParaRPr b="0" sz="250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Chapter 1: Introduction 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Chapter 2: Literature Review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Chapter 3: Data Collection, Cleaning,  and Analysis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Chapter 4: Reduced Register as Used in NHs: Observations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Chapter 5: Reduced-Canonical Registers: Computational Representation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 SemiBold"/>
              <a:buChar char="●"/>
            </a:pPr>
            <a:r>
              <a:rPr lang="en" sz="1600">
                <a:solidFill>
                  <a:srgbClr val="000000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Chapter 6: Canonical-Reduced Registers: Findings and Concluding Comments</a:t>
            </a:r>
            <a:endParaRPr sz="1600">
              <a:solidFill>
                <a:srgbClr val="000000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